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1"/>
  </p:notesMasterIdLst>
  <p:sldIdLst>
    <p:sldId id="301" r:id="rId2"/>
    <p:sldId id="340" r:id="rId3"/>
    <p:sldId id="398" r:id="rId4"/>
    <p:sldId id="399" r:id="rId5"/>
    <p:sldId id="402" r:id="rId6"/>
    <p:sldId id="404" r:id="rId7"/>
    <p:sldId id="405" r:id="rId8"/>
    <p:sldId id="406" r:id="rId9"/>
    <p:sldId id="407" r:id="rId10"/>
    <p:sldId id="408" r:id="rId11"/>
    <p:sldId id="409" r:id="rId12"/>
    <p:sldId id="410" r:id="rId13"/>
    <p:sldId id="403" r:id="rId14"/>
    <p:sldId id="308" r:id="rId15"/>
    <p:sldId id="412" r:id="rId16"/>
    <p:sldId id="413" r:id="rId17"/>
    <p:sldId id="411" r:id="rId18"/>
    <p:sldId id="400" r:id="rId19"/>
    <p:sldId id="414" r:id="rId20"/>
    <p:sldId id="415" r:id="rId21"/>
    <p:sldId id="416" r:id="rId22"/>
    <p:sldId id="417" r:id="rId23"/>
    <p:sldId id="418" r:id="rId24"/>
    <p:sldId id="419" r:id="rId25"/>
    <p:sldId id="420" r:id="rId26"/>
    <p:sldId id="421" r:id="rId27"/>
    <p:sldId id="422" r:id="rId28"/>
    <p:sldId id="423" r:id="rId29"/>
    <p:sldId id="424" r:id="rId30"/>
    <p:sldId id="425" r:id="rId31"/>
    <p:sldId id="426" r:id="rId32"/>
    <p:sldId id="427" r:id="rId33"/>
    <p:sldId id="428" r:id="rId34"/>
    <p:sldId id="429" r:id="rId35"/>
    <p:sldId id="430" r:id="rId36"/>
    <p:sldId id="431" r:id="rId37"/>
    <p:sldId id="432" r:id="rId38"/>
    <p:sldId id="433" r:id="rId39"/>
    <p:sldId id="401" r:id="rId4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36" autoAdjust="0"/>
  </p:normalViewPr>
  <p:slideViewPr>
    <p:cSldViewPr>
      <p:cViewPr>
        <p:scale>
          <a:sx n="50" d="100"/>
          <a:sy n="50" d="100"/>
        </p:scale>
        <p:origin x="-1944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B21DD5-3B10-4C05-9BDF-E8FCCF057A0C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37D46-4401-46E1-824F-EF7A813717C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08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37D46-4401-46E1-824F-EF7A813717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038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72652-118E-46EF-AE1A-A373435F769C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72652-118E-46EF-AE1A-A373435F769C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72652-118E-46EF-AE1A-A373435F769C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72652-118E-46EF-AE1A-A373435F769C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72652-118E-46EF-AE1A-A373435F769C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72652-118E-46EF-AE1A-A373435F769C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72652-118E-46EF-AE1A-A373435F769C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37D46-4401-46E1-824F-EF7A813717C1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038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A847CFC-816F-41D0-AAC0-9BF4FEBC753E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cesowok.fecyt.es/?page_id=3859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ice.cindoc.csic.es/index.php" TargetMode="External"/><Relationship Id="rId5" Type="http://schemas.openxmlformats.org/officeDocument/2006/relationships/hyperlink" Target="http://ec3.ugr.es/in-recs/" TargetMode="External"/><Relationship Id="rId4" Type="http://schemas.openxmlformats.org/officeDocument/2006/relationships/hyperlink" Target="http://www.scimagojr.com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448872" cy="3422104"/>
          </a:xfrm>
        </p:spPr>
        <p:txBody>
          <a:bodyPr>
            <a:normAutofit fontScale="92500" lnSpcReduction="20000"/>
          </a:bodyPr>
          <a:lstStyle/>
          <a:p>
            <a:endParaRPr lang="es-ES" dirty="0" smtClean="0">
              <a:solidFill>
                <a:srgbClr val="FF0000"/>
              </a:solidFill>
            </a:endParaRPr>
          </a:p>
          <a:p>
            <a:pPr algn="ctr"/>
            <a:endParaRPr lang="es-ES" b="1" dirty="0" smtClean="0">
              <a:solidFill>
                <a:schemeClr val="accent3"/>
              </a:solidFill>
            </a:endParaRPr>
          </a:p>
          <a:p>
            <a:pPr algn="ctr"/>
            <a:r>
              <a:rPr lang="es-ES" b="1" dirty="0" smtClean="0">
                <a:solidFill>
                  <a:schemeClr val="accent3"/>
                </a:solidFill>
              </a:rPr>
              <a:t> </a:t>
            </a:r>
          </a:p>
          <a:p>
            <a:pPr algn="ctr"/>
            <a:r>
              <a:rPr lang="es-ES" b="1" dirty="0" smtClean="0">
                <a:solidFill>
                  <a:schemeClr val="accent3"/>
                </a:solidFill>
              </a:rPr>
              <a:t>Francisco Javier Salinas Jiménez</a:t>
            </a:r>
          </a:p>
          <a:p>
            <a:pPr algn="ctr"/>
            <a:r>
              <a:rPr lang="es-ES" b="1" dirty="0" smtClean="0">
                <a:solidFill>
                  <a:schemeClr val="accent3"/>
                </a:solidFill>
              </a:rPr>
              <a:t>Universidad Autónoma de Madrid</a:t>
            </a:r>
          </a:p>
          <a:p>
            <a:pPr algn="ctr"/>
            <a:endParaRPr lang="es-ES" b="1" dirty="0">
              <a:solidFill>
                <a:schemeClr val="accent3"/>
              </a:solidFill>
            </a:endParaRPr>
          </a:p>
          <a:p>
            <a:pPr algn="ctr"/>
            <a:endParaRPr lang="es-ES" b="1" dirty="0" smtClean="0">
              <a:solidFill>
                <a:schemeClr val="accent3"/>
              </a:solidFill>
            </a:endParaRPr>
          </a:p>
          <a:p>
            <a:pPr algn="ctr"/>
            <a:r>
              <a:rPr lang="es-ES" b="1" dirty="0" smtClean="0">
                <a:solidFill>
                  <a:schemeClr val="tx1"/>
                </a:solidFill>
              </a:rPr>
              <a:t>Montevideo, 19-23 de octubre de 2015</a:t>
            </a:r>
            <a:endParaRPr lang="es-ES" dirty="0" smtClean="0">
              <a:solidFill>
                <a:schemeClr val="tx1"/>
              </a:solidFill>
            </a:endParaRPr>
          </a:p>
          <a:p>
            <a:endParaRPr lang="es-ES" dirty="0"/>
          </a:p>
          <a:p>
            <a:endParaRPr lang="es-ES" dirty="0" smtClean="0"/>
          </a:p>
          <a:p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cap="none" dirty="0" err="1" smtClean="0"/>
              <a:t>Evaluación</a:t>
            </a:r>
            <a:r>
              <a:rPr lang="en-US" sz="3600" cap="none" dirty="0" smtClean="0"/>
              <a:t> del </a:t>
            </a:r>
            <a:r>
              <a:rPr lang="en-US" sz="3600" cap="none" dirty="0" err="1" smtClean="0"/>
              <a:t>Subprograma</a:t>
            </a:r>
            <a:r>
              <a:rPr lang="en-US" sz="3600" cap="none" dirty="0" smtClean="0"/>
              <a:t> “</a:t>
            </a:r>
            <a:r>
              <a:rPr lang="en-US" sz="3600" cap="none" dirty="0" err="1" smtClean="0"/>
              <a:t>Administración</a:t>
            </a:r>
            <a:r>
              <a:rPr lang="en-US" sz="3600" cap="none" dirty="0" smtClean="0"/>
              <a:t> del Sistema </a:t>
            </a:r>
            <a:r>
              <a:rPr lang="en-US" sz="3600" cap="none" dirty="0" err="1" smtClean="0"/>
              <a:t>Tributario</a:t>
            </a:r>
            <a:r>
              <a:rPr lang="en-US" sz="3600" dirty="0" smtClean="0"/>
              <a:t>”</a:t>
            </a:r>
            <a:endParaRPr lang="en-US" sz="3600" cap="none" dirty="0"/>
          </a:p>
        </p:txBody>
      </p:sp>
    </p:spTree>
    <p:extLst>
      <p:ext uri="{BB962C8B-B14F-4D97-AF65-F5344CB8AC3E}">
        <p14:creationId xmlns:p14="http://schemas.microsoft.com/office/powerpoint/2010/main" val="171211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Documentación: evaluación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s-ES" sz="3000" dirty="0" smtClean="0"/>
              <a:t>Contenido</a:t>
            </a:r>
          </a:p>
          <a:p>
            <a:pPr lvl="1">
              <a:buNone/>
            </a:pPr>
            <a:r>
              <a:rPr lang="es-ES" sz="2800" dirty="0" smtClean="0"/>
              <a:t>1) ¿la información es completa y precisa?</a:t>
            </a:r>
          </a:p>
          <a:p>
            <a:pPr lvl="1">
              <a:buNone/>
            </a:pPr>
            <a:r>
              <a:rPr lang="es-ES" sz="2800" dirty="0" smtClean="0"/>
              <a:t>2)	 ¿ofrece citas y referencias relevantes?</a:t>
            </a:r>
          </a:p>
          <a:p>
            <a:endParaRPr lang="es-ES" dirty="0" smtClean="0"/>
          </a:p>
          <a:p>
            <a:pPr lvl="1"/>
            <a:r>
              <a:rPr lang="es-ES" dirty="0" smtClean="0"/>
              <a:t>Pertinencia, precisión: ¿Es el contenido informativo y útil? ¿Hay alguna indicación sobre las fuentes empleadas?</a:t>
            </a:r>
          </a:p>
          <a:p>
            <a:pPr lvl="1"/>
            <a:r>
              <a:rPr lang="es-ES" dirty="0" smtClean="0"/>
              <a:t>Relevancia: ¿Es el contenido apropiado para tu trabajo de investigación? </a:t>
            </a:r>
          </a:p>
          <a:p>
            <a:pPr lvl="1"/>
            <a:r>
              <a:rPr lang="es-ES" dirty="0" smtClean="0"/>
              <a:t>Calidad: ¿Está bien organizada? ¿Está correctamente escrita? (Si no es así, tal vez no esté revisada…)</a:t>
            </a:r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440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Documentación: evaluación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Objetividad</a:t>
            </a:r>
          </a:p>
          <a:p>
            <a:pPr lvl="1"/>
            <a:r>
              <a:rPr lang="es-ES" dirty="0" smtClean="0"/>
              <a:t>¿Es la información objetiva e imparcial, completa, exacta? </a:t>
            </a:r>
          </a:p>
          <a:p>
            <a:pPr lvl="1">
              <a:buNone/>
            </a:pPr>
            <a:r>
              <a:rPr lang="es-ES" dirty="0" smtClean="0"/>
              <a:t>	¿Contiene opiniones, comentarios sesgados, etc.?</a:t>
            </a:r>
          </a:p>
          <a:p>
            <a:pPr lvl="1">
              <a:buNone/>
            </a:pPr>
            <a:r>
              <a:rPr lang="es-ES" dirty="0" smtClean="0"/>
              <a:t>	¿Aparecen referencias o enlaces que te llevan a información útil o que verifican las opiniones?</a:t>
            </a:r>
          </a:p>
          <a:p>
            <a:pPr lvl="1">
              <a:buNone/>
            </a:pPr>
            <a:endParaRPr lang="es-ES" dirty="0" smtClean="0"/>
          </a:p>
          <a:p>
            <a:pPr lvl="1">
              <a:buNone/>
            </a:pPr>
            <a:r>
              <a:rPr lang="es-ES" dirty="0" smtClean="0">
                <a:sym typeface="Wingdings" pitchFamily="2" charset="2"/>
              </a:rPr>
              <a:t> </a:t>
            </a:r>
            <a:r>
              <a:rPr lang="es-ES" dirty="0" smtClean="0"/>
              <a:t>¿cuál es la fuente de la información (tesis, artículo de revista con índice de impacto, libro de editorial reputada, página personal, blog, revista divulgativa...)?</a:t>
            </a:r>
          </a:p>
        </p:txBody>
      </p:sp>
    </p:spTree>
    <p:extLst>
      <p:ext uri="{BB962C8B-B14F-4D97-AF65-F5344CB8AC3E}">
        <p14:creationId xmlns:p14="http://schemas.microsoft.com/office/powerpoint/2010/main" val="196189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Documentación: evaluación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Citas bibliográficas</a:t>
            </a:r>
          </a:p>
          <a:p>
            <a:pPr lvl="1"/>
            <a:r>
              <a:rPr lang="es-ES" dirty="0" smtClean="0"/>
              <a:t>¿qué repercusión ha tenido esa fuente dentro de su ámbito </a:t>
            </a:r>
            <a:r>
              <a:rPr lang="es-ES" smtClean="0"/>
              <a:t>de especialización?</a:t>
            </a:r>
            <a:r>
              <a:rPr lang="es-ES" dirty="0" smtClean="0"/>
              <a:t> ¿ha sido utilizada por otros investigadores en sus trabajos académicos?</a:t>
            </a:r>
          </a:p>
          <a:p>
            <a:pPr lvl="1"/>
            <a:endParaRPr lang="es-ES" dirty="0" smtClean="0"/>
          </a:p>
          <a:p>
            <a:pPr lvl="1"/>
            <a:r>
              <a:rPr lang="es-ES" dirty="0" smtClean="0"/>
              <a:t>Citas recibidas por el documento</a:t>
            </a:r>
          </a:p>
          <a:p>
            <a:pPr lvl="1"/>
            <a:r>
              <a:rPr lang="es-ES" dirty="0" smtClean="0"/>
              <a:t>Factor de impacto u otros índices similares (</a:t>
            </a:r>
            <a:r>
              <a:rPr lang="es-ES" dirty="0" smtClean="0">
                <a:hlinkClick r:id="rId3"/>
              </a:rPr>
              <a:t>JCR</a:t>
            </a:r>
            <a:r>
              <a:rPr lang="es-ES" dirty="0" smtClean="0"/>
              <a:t>, </a:t>
            </a:r>
            <a:r>
              <a:rPr lang="es-ES" dirty="0" smtClean="0">
                <a:hlinkClick r:id="rId4"/>
              </a:rPr>
              <a:t>SJR</a:t>
            </a:r>
            <a:r>
              <a:rPr lang="es-ES" dirty="0" smtClean="0"/>
              <a:t>, </a:t>
            </a:r>
            <a:r>
              <a:rPr lang="es-ES" dirty="0" smtClean="0">
                <a:hlinkClick r:id="rId5"/>
              </a:rPr>
              <a:t>IN-RECS</a:t>
            </a:r>
            <a:r>
              <a:rPr lang="es-ES" dirty="0" smtClean="0"/>
              <a:t>, </a:t>
            </a:r>
            <a:r>
              <a:rPr lang="es-ES" dirty="0" smtClean="0">
                <a:hlinkClick r:id="rId6"/>
              </a:rPr>
              <a:t>DICE</a:t>
            </a:r>
            <a:r>
              <a:rPr lang="es-ES" dirty="0" smtClean="0"/>
              <a:t>…) </a:t>
            </a:r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1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Revisión de la literatura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17454453"/>
              </p:ext>
            </p:extLst>
          </p:nvPr>
        </p:nvGraphicFramePr>
        <p:xfrm>
          <a:off x="395536" y="2013992"/>
          <a:ext cx="8280919" cy="45113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5962"/>
                <a:gridCol w="1743202"/>
                <a:gridCol w="1872783"/>
                <a:gridCol w="2148972"/>
              </a:tblGrid>
              <a:tr h="2429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Autor/es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País y período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Técnica utilizada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Objetivo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12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Jha et al. (1999)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India (1980-93)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Frontera estocástica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Eficiencia técnica</a:t>
                      </a:r>
                      <a:endParaRPr lang="es-E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(“pure tax efficiency”)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96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González y Miles (2000)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España (1995)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Técnica no-paramétrica</a:t>
                      </a:r>
                      <a:endParaRPr lang="es-E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(DEA)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Eficiencia técnica 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12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Maekawa y Atoda (2001)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Japón (1995-97)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Frontera estocástica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Eficiencia técnica y</a:t>
                      </a:r>
                      <a:endParaRPr lang="es-E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reformas institucionales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12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Pestana (2005)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Países europeos</a:t>
                      </a:r>
                      <a:endParaRPr lang="es-E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(diversos periodos)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Frontera estocástica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Eficiencia técnica e ineficiencia X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12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Katharaki y Tsakas (2010)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Grecia (2001-2006)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DEA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Eficiencia técnica t de escala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12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Mattos, Rocha y Arvate (2011)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Brasil (2003)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FDH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Eficiencia técnica </a:t>
                      </a:r>
                      <a:endParaRPr lang="es-E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fly paper effect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12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Seok-Young y Sang-Lyul (2014)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Japón</a:t>
                      </a:r>
                      <a:endParaRPr lang="es-E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(1998-2011)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DEA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DEA y variables de contexto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12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Fuentes y Lillo-Bañuls (2015)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España </a:t>
                      </a:r>
                      <a:endParaRPr lang="es-E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(2004-2006)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DEA y Malmquist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Eficiencia técnica,</a:t>
                      </a:r>
                      <a:endParaRPr lang="es-ES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 variaciones de TFP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27584" y="155679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ES" sz="1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Cuadro 1: Análisis empíricos sobre la administración tributaria</a:t>
            </a:r>
            <a:endParaRPr kumimoji="0" lang="es-ES" alt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40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Revisión de la literatura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CONSIDERACIONES:</a:t>
            </a:r>
          </a:p>
          <a:p>
            <a:pPr algn="just"/>
            <a:r>
              <a:rPr lang="es-ES_tradnl" dirty="0" smtClean="0"/>
              <a:t>Elevado </a:t>
            </a:r>
            <a:r>
              <a:rPr lang="es-ES_tradnl" dirty="0"/>
              <a:t>número de trabajos que han analizado la eficiencia de las administraciones tributarias de diversos países</a:t>
            </a:r>
            <a:r>
              <a:rPr lang="es-ES_tradnl" dirty="0" smtClean="0"/>
              <a:t>.</a:t>
            </a:r>
            <a:endParaRPr lang="es-ES" dirty="0"/>
          </a:p>
          <a:p>
            <a:pPr algn="just"/>
            <a:r>
              <a:rPr lang="es-ES_tradnl" dirty="0" smtClean="0"/>
              <a:t>Los </a:t>
            </a:r>
            <a:r>
              <a:rPr lang="es-ES_tradnl" dirty="0"/>
              <a:t>estudios realizados se centran en el análisis de la eficiencia técnica y, en algunos casos, de escala, dejando al margen las cuestiones relacionadas con la eficiencia </a:t>
            </a:r>
            <a:r>
              <a:rPr lang="es-ES_tradnl" dirty="0" err="1" smtClean="0"/>
              <a:t>asignativa</a:t>
            </a:r>
            <a:r>
              <a:rPr lang="es-ES_tradnl" dirty="0"/>
              <a:t> </a:t>
            </a:r>
            <a:endParaRPr lang="es-ES" dirty="0"/>
          </a:p>
          <a:p>
            <a:pPr algn="just"/>
            <a:r>
              <a:rPr lang="es-ES_tradnl" dirty="0"/>
              <a:t>La mayor parte de los estudios realizados utilizan técnicas de carácter no-paramétrico, especialmente la técnica envolvente de datos.</a:t>
            </a:r>
            <a:endParaRPr lang="es-E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Revisión de la literatura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CONSIDERACIONES:</a:t>
            </a:r>
          </a:p>
          <a:p>
            <a:pPr algn="just"/>
            <a:r>
              <a:rPr lang="es-ES_tradnl" dirty="0" smtClean="0"/>
              <a:t>En </a:t>
            </a:r>
            <a:r>
              <a:rPr lang="es-ES_tradnl" dirty="0"/>
              <a:t>relación a </a:t>
            </a:r>
            <a:r>
              <a:rPr lang="es-ES_tradnl" dirty="0" smtClean="0"/>
              <a:t>los inputs utilizados</a:t>
            </a:r>
            <a:r>
              <a:rPr lang="es-ES_tradnl" dirty="0"/>
              <a:t>, todos los trabajos considerados utilizan entre las variables de insumos al personal, dividido en dos o más categorías </a:t>
            </a:r>
            <a:r>
              <a:rPr lang="es-ES_tradnl" dirty="0" smtClean="0"/>
              <a:t>profesionales</a:t>
            </a:r>
            <a:r>
              <a:rPr lang="es-ES_tradnl" dirty="0"/>
              <a:t>.</a:t>
            </a:r>
            <a:endParaRPr lang="es-ES_tradnl" dirty="0" smtClean="0"/>
          </a:p>
          <a:p>
            <a:pPr algn="just"/>
            <a:r>
              <a:rPr lang="es-ES_tradnl" dirty="0"/>
              <a:t>A</a:t>
            </a:r>
            <a:r>
              <a:rPr lang="es-ES_tradnl" dirty="0" smtClean="0"/>
              <a:t>lgunos </a:t>
            </a:r>
            <a:r>
              <a:rPr lang="es-ES_tradnl" dirty="0"/>
              <a:t>trabajos incluyen como insumos adicionales los gastos de funcionamiento o las inversiones realizadas en los periodos evaluados.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51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Revisión de la literatura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CONSIDERACIONES:</a:t>
            </a:r>
          </a:p>
          <a:p>
            <a:pPr algn="just"/>
            <a:r>
              <a:rPr lang="es-ES_tradnl" dirty="0"/>
              <a:t>Con relación a los outputs, la selección de variables efectuadas por los diversos trabajos es más heterogénea y está muy </a:t>
            </a:r>
            <a:r>
              <a:rPr lang="es-ES_tradnl" dirty="0" smtClean="0"/>
              <a:t>condicionada por </a:t>
            </a:r>
            <a:r>
              <a:rPr lang="es-ES_tradnl" dirty="0"/>
              <a:t>la disponibilidad de datos en los distintos países en los que se llevan a cabo los análisis. </a:t>
            </a:r>
            <a:endParaRPr lang="es-ES_tradnl" dirty="0" smtClean="0"/>
          </a:p>
          <a:p>
            <a:pPr algn="just"/>
            <a:r>
              <a:rPr lang="es-ES_tradnl" dirty="0" smtClean="0"/>
              <a:t>En la mayor parte de los </a:t>
            </a:r>
            <a:r>
              <a:rPr lang="es-ES_tradnl" dirty="0"/>
              <a:t>estudios se toman como variables de producto las tareas o actuaciones llevadas a cabo por las oficinas de la Administración </a:t>
            </a:r>
            <a:r>
              <a:rPr lang="es-ES_tradnl" dirty="0" smtClean="0"/>
              <a:t>Tributaria.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85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Información</a:t>
            </a:r>
            <a:r>
              <a:rPr lang="en-US" dirty="0" smtClean="0"/>
              <a:t> de la </a:t>
            </a:r>
            <a:r>
              <a:rPr lang="en-US" dirty="0" err="1" smtClean="0"/>
              <a:t>Administación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err="1" smtClean="0"/>
              <a:t>Información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cualitativa</a:t>
            </a:r>
            <a:endParaRPr lang="en-US" b="1" u="sng" dirty="0" smtClean="0"/>
          </a:p>
          <a:p>
            <a:pPr marL="0" indent="0">
              <a:buNone/>
            </a:pPr>
            <a:endParaRPr lang="en-US" dirty="0" smtClean="0"/>
          </a:p>
          <a:p>
            <a:pPr algn="just"/>
            <a:r>
              <a:rPr lang="en-US" dirty="0" err="1" smtClean="0"/>
              <a:t>Información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la </a:t>
            </a:r>
            <a:r>
              <a:rPr lang="en-US" dirty="0" err="1" smtClean="0"/>
              <a:t>estructura</a:t>
            </a:r>
            <a:r>
              <a:rPr lang="en-US" dirty="0" smtClean="0"/>
              <a:t> de la </a:t>
            </a:r>
            <a:r>
              <a:rPr lang="en-US" dirty="0" err="1" smtClean="0"/>
              <a:t>Administración</a:t>
            </a:r>
            <a:r>
              <a:rPr lang="en-US" dirty="0" smtClean="0"/>
              <a:t> </a:t>
            </a:r>
            <a:r>
              <a:rPr lang="en-US" dirty="0" err="1" smtClean="0"/>
              <a:t>Tributaria</a:t>
            </a:r>
            <a:r>
              <a:rPr lang="en-US" dirty="0" smtClean="0"/>
              <a:t> y de los </a:t>
            </a:r>
            <a:r>
              <a:rPr lang="en-US" dirty="0" err="1"/>
              <a:t>ó</a:t>
            </a:r>
            <a:r>
              <a:rPr lang="en-US" dirty="0" err="1" smtClean="0"/>
              <a:t>rganos</a:t>
            </a:r>
            <a:r>
              <a:rPr lang="en-US" dirty="0" smtClean="0"/>
              <a:t> </a:t>
            </a:r>
            <a:r>
              <a:rPr lang="en-US" dirty="0" err="1" smtClean="0"/>
              <a:t>recaudatorios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/>
              <a:t>Información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smtClean="0"/>
              <a:t>el </a:t>
            </a:r>
            <a:r>
              <a:rPr lang="en-US" dirty="0" err="1" smtClean="0"/>
              <a:t>papel</a:t>
            </a:r>
            <a:r>
              <a:rPr lang="en-US" dirty="0" smtClean="0"/>
              <a:t> de los </a:t>
            </a:r>
            <a:r>
              <a:rPr lang="en-US" dirty="0" err="1" smtClean="0"/>
              <a:t>centros</a:t>
            </a:r>
            <a:r>
              <a:rPr lang="en-US" dirty="0" smtClean="0"/>
              <a:t> </a:t>
            </a:r>
            <a:r>
              <a:rPr lang="en-US" dirty="0" err="1" smtClean="0"/>
              <a:t>territoriales</a:t>
            </a:r>
            <a:r>
              <a:rPr lang="en-US" dirty="0" smtClean="0"/>
              <a:t>,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funciones</a:t>
            </a:r>
            <a:r>
              <a:rPr lang="en-US" dirty="0" smtClean="0"/>
              <a:t> y el </a:t>
            </a:r>
            <a:r>
              <a:rPr lang="en-US" dirty="0" err="1" smtClean="0"/>
              <a:t>rol</a:t>
            </a:r>
            <a:r>
              <a:rPr lang="en-US" dirty="0" smtClean="0"/>
              <a:t> que </a:t>
            </a:r>
            <a:r>
              <a:rPr lang="en-US" dirty="0" err="1" smtClean="0"/>
              <a:t>desempeñan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ámbito</a:t>
            </a:r>
            <a:r>
              <a:rPr lang="en-US" dirty="0" smtClean="0"/>
              <a:t> de la </a:t>
            </a:r>
            <a:r>
              <a:rPr lang="en-US" dirty="0" err="1" smtClean="0"/>
              <a:t>Administración</a:t>
            </a:r>
            <a:r>
              <a:rPr lang="en-US" dirty="0" smtClean="0"/>
              <a:t> </a:t>
            </a:r>
            <a:r>
              <a:rPr lang="en-US" dirty="0" err="1" smtClean="0"/>
              <a:t>Tributaria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97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Información</a:t>
            </a:r>
            <a:r>
              <a:rPr lang="en-US" dirty="0"/>
              <a:t> de la </a:t>
            </a:r>
            <a:r>
              <a:rPr lang="en-US" dirty="0" err="1"/>
              <a:t>Administación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err="1" smtClean="0"/>
              <a:t>Información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cuantitativa</a:t>
            </a:r>
            <a:endParaRPr lang="en-US" b="1" u="sng" dirty="0" smtClean="0"/>
          </a:p>
          <a:p>
            <a:pPr algn="just"/>
            <a:r>
              <a:rPr lang="en-US" dirty="0" err="1" smtClean="0"/>
              <a:t>Información</a:t>
            </a:r>
            <a:r>
              <a:rPr lang="en-US" dirty="0" smtClean="0"/>
              <a:t> </a:t>
            </a:r>
            <a:r>
              <a:rPr lang="en-US" dirty="0" err="1" smtClean="0"/>
              <a:t>desglosada</a:t>
            </a:r>
            <a:r>
              <a:rPr lang="en-US" dirty="0" smtClean="0"/>
              <a:t> para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uno</a:t>
            </a:r>
            <a:r>
              <a:rPr lang="en-US" dirty="0" smtClean="0"/>
              <a:t> de los </a:t>
            </a:r>
            <a:r>
              <a:rPr lang="en-US" dirty="0" err="1" smtClean="0"/>
              <a:t>centros</a:t>
            </a:r>
            <a:r>
              <a:rPr lang="en-US" dirty="0" smtClean="0"/>
              <a:t> </a:t>
            </a:r>
            <a:r>
              <a:rPr lang="en-US" dirty="0" err="1" smtClean="0"/>
              <a:t>territoriales</a:t>
            </a:r>
            <a:r>
              <a:rPr lang="en-US" dirty="0" smtClean="0"/>
              <a:t> </a:t>
            </a:r>
            <a:r>
              <a:rPr lang="en-US" dirty="0" err="1" smtClean="0"/>
              <a:t>relativa</a:t>
            </a:r>
            <a:r>
              <a:rPr lang="en-US" dirty="0" smtClean="0"/>
              <a:t> a:</a:t>
            </a:r>
          </a:p>
          <a:p>
            <a:pPr lvl="1" algn="just"/>
            <a:r>
              <a:rPr lang="en-US" dirty="0" smtClean="0"/>
              <a:t>Recursos </a:t>
            </a:r>
            <a:r>
              <a:rPr lang="en-US" dirty="0" err="1" smtClean="0"/>
              <a:t>utilizados</a:t>
            </a:r>
            <a:r>
              <a:rPr lang="en-US" dirty="0" smtClean="0"/>
              <a:t>: personal, </a:t>
            </a:r>
            <a:r>
              <a:rPr lang="en-US" dirty="0" err="1" smtClean="0"/>
              <a:t>costes</a:t>
            </a:r>
            <a:r>
              <a:rPr lang="en-US" dirty="0" smtClean="0"/>
              <a:t>, </a:t>
            </a:r>
            <a:r>
              <a:rPr lang="en-US" dirty="0" err="1" smtClean="0"/>
              <a:t>inversiones</a:t>
            </a:r>
            <a:r>
              <a:rPr lang="en-US" dirty="0" smtClean="0"/>
              <a:t>, </a:t>
            </a:r>
            <a:r>
              <a:rPr lang="en-US" dirty="0" err="1" smtClean="0"/>
              <a:t>informatización</a:t>
            </a:r>
            <a:r>
              <a:rPr lang="en-US" dirty="0" smtClean="0"/>
              <a:t>, etc.</a:t>
            </a:r>
          </a:p>
          <a:p>
            <a:pPr lvl="1" algn="just"/>
            <a:r>
              <a:rPr lang="en-US" dirty="0" err="1" smtClean="0"/>
              <a:t>Indicadores</a:t>
            </a:r>
            <a:r>
              <a:rPr lang="en-US" dirty="0" smtClean="0"/>
              <a:t> de la </a:t>
            </a:r>
            <a:r>
              <a:rPr lang="en-US" dirty="0" err="1" smtClean="0"/>
              <a:t>actividad</a:t>
            </a:r>
            <a:r>
              <a:rPr lang="en-US" dirty="0" smtClean="0"/>
              <a:t> </a:t>
            </a:r>
            <a:r>
              <a:rPr lang="en-US" dirty="0" err="1" smtClean="0"/>
              <a:t>realizada</a:t>
            </a:r>
            <a:r>
              <a:rPr lang="en-US" dirty="0" smtClean="0"/>
              <a:t>: </a:t>
            </a:r>
            <a:r>
              <a:rPr lang="en-US" dirty="0" err="1" smtClean="0"/>
              <a:t>Expedientes</a:t>
            </a:r>
            <a:r>
              <a:rPr lang="en-US" dirty="0" smtClean="0"/>
              <a:t> </a:t>
            </a:r>
            <a:r>
              <a:rPr lang="en-US" dirty="0" err="1" smtClean="0"/>
              <a:t>tramitados</a:t>
            </a:r>
            <a:r>
              <a:rPr lang="en-US" dirty="0" smtClean="0"/>
              <a:t>, </a:t>
            </a:r>
            <a:r>
              <a:rPr lang="en-US" dirty="0" err="1" smtClean="0"/>
              <a:t>reclamaciones</a:t>
            </a:r>
            <a:r>
              <a:rPr lang="en-US" dirty="0" smtClean="0"/>
              <a:t> </a:t>
            </a:r>
            <a:r>
              <a:rPr lang="en-US" dirty="0" err="1" smtClean="0"/>
              <a:t>atendidas</a:t>
            </a:r>
            <a:r>
              <a:rPr lang="en-US" dirty="0" smtClean="0"/>
              <a:t>, etc.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95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Diseño</a:t>
            </a:r>
            <a:r>
              <a:rPr lang="en-US" dirty="0" smtClean="0"/>
              <a:t> del </a:t>
            </a:r>
            <a:r>
              <a:rPr lang="en-US" dirty="0" err="1" smtClean="0"/>
              <a:t>análisis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496944" cy="52578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_tradnl" b="1" i="1" dirty="0"/>
              <a:t>Periodo de análisis: </a:t>
            </a:r>
            <a:r>
              <a:rPr lang="es-ES_tradnl" dirty="0"/>
              <a:t>años </a:t>
            </a:r>
            <a:r>
              <a:rPr lang="es-ES_tradnl" dirty="0" smtClean="0"/>
              <a:t>2012, </a:t>
            </a:r>
            <a:r>
              <a:rPr lang="es-ES_tradnl" dirty="0"/>
              <a:t>2013 y 2014</a:t>
            </a:r>
            <a:r>
              <a:rPr lang="es-ES_tradnl" dirty="0" smtClean="0"/>
              <a:t>.</a:t>
            </a:r>
            <a:r>
              <a:rPr lang="es-ES_tradnl" b="1" i="1" dirty="0"/>
              <a:t> </a:t>
            </a:r>
            <a:endParaRPr lang="es-ES_tradnl" b="1" i="1" dirty="0" smtClean="0"/>
          </a:p>
          <a:p>
            <a:pPr algn="just"/>
            <a:endParaRPr lang="es-ES" dirty="0"/>
          </a:p>
          <a:p>
            <a:pPr algn="just"/>
            <a:r>
              <a:rPr lang="es-ES_tradnl" b="1" i="1" dirty="0"/>
              <a:t>Unidades de análisis: </a:t>
            </a:r>
            <a:r>
              <a:rPr lang="es-ES_tradnl" dirty="0"/>
              <a:t>Oficinas Regionales, dependientes de la Dirección General de Recaudación y de Oficinas Regionales. </a:t>
            </a:r>
            <a:endParaRPr lang="es-ES" dirty="0"/>
          </a:p>
          <a:p>
            <a:pPr algn="just"/>
            <a:endParaRPr lang="es-ES_tradnl" dirty="0" smtClean="0"/>
          </a:p>
          <a:p>
            <a:pPr algn="just"/>
            <a:r>
              <a:rPr lang="es-ES_tradnl" dirty="0" smtClean="0"/>
              <a:t>En </a:t>
            </a:r>
            <a:r>
              <a:rPr lang="es-ES_tradnl" dirty="0"/>
              <a:t>la selección de las unidades de análisis, hay que prestar especial atención a la</a:t>
            </a:r>
            <a:r>
              <a:rPr lang="es-PY" dirty="0"/>
              <a:t> homogeneidad de las unidades analizadas.  </a:t>
            </a:r>
            <a:endParaRPr lang="es-ES" dirty="0"/>
          </a:p>
          <a:p>
            <a:pPr algn="just"/>
            <a:endParaRPr lang="es-PY" dirty="0" smtClean="0"/>
          </a:p>
          <a:p>
            <a:pPr algn="just"/>
            <a:r>
              <a:rPr lang="es-PY" dirty="0" smtClean="0"/>
              <a:t>Por </a:t>
            </a:r>
            <a:r>
              <a:rPr lang="es-PY" dirty="0"/>
              <a:t>ello, de acuerdo con los responsables de </a:t>
            </a:r>
            <a:r>
              <a:rPr lang="es-ES_tradnl" dirty="0"/>
              <a:t>la Subsecretaría de Estado de Tributación </a:t>
            </a:r>
            <a:r>
              <a:rPr lang="es-PY" dirty="0"/>
              <a:t>consultados, decidimos dejar fuera del análisis la Oficina de Asunción que, por su tamaño y su carácter central, tiene peculiaridades específicas que la hacen difícilmente comparable con el resto de Oficinas Regionales.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62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Objetivo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PY" dirty="0" smtClean="0"/>
              <a:t>Construir </a:t>
            </a:r>
            <a:r>
              <a:rPr lang="es-PY" dirty="0"/>
              <a:t>índices </a:t>
            </a:r>
            <a:r>
              <a:rPr lang="es-PY" dirty="0" smtClean="0"/>
              <a:t>de </a:t>
            </a:r>
            <a:r>
              <a:rPr lang="es-PY" dirty="0"/>
              <a:t>eficiencia </a:t>
            </a:r>
            <a:r>
              <a:rPr lang="es-PY" dirty="0" smtClean="0"/>
              <a:t>para las agencias territoriales de la Administración Tributaria.</a:t>
            </a:r>
          </a:p>
          <a:p>
            <a:pPr algn="just"/>
            <a:r>
              <a:rPr lang="es-PY" dirty="0" smtClean="0"/>
              <a:t>Mediante aproximaciones </a:t>
            </a:r>
            <a:r>
              <a:rPr lang="es-PY" dirty="0"/>
              <a:t>de </a:t>
            </a:r>
            <a:r>
              <a:rPr lang="es-PY" dirty="0" smtClean="0"/>
              <a:t>frontera se puede comparar la actuación de las distintas agencias territoriales identificando las “mejores prácticas” y examinando los factores que pueden explicarlas.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7967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Diseño</a:t>
            </a:r>
            <a:r>
              <a:rPr lang="en-US" dirty="0" smtClean="0"/>
              <a:t> del </a:t>
            </a:r>
            <a:r>
              <a:rPr lang="en-US" dirty="0" err="1" smtClean="0"/>
              <a:t>análisis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496944" cy="5257800"/>
          </a:xfrm>
        </p:spPr>
        <p:txBody>
          <a:bodyPr>
            <a:normAutofit/>
          </a:bodyPr>
          <a:lstStyle/>
          <a:p>
            <a:pPr algn="just"/>
            <a:r>
              <a:rPr lang="es-PY" dirty="0"/>
              <a:t>También se ha excluido del análisis a la oficina de </a:t>
            </a:r>
            <a:r>
              <a:rPr lang="es-PY" dirty="0" err="1"/>
              <a:t>Ybycu'i</a:t>
            </a:r>
            <a:r>
              <a:rPr lang="es-PY" dirty="0"/>
              <a:t>, que no se encontraba habilitada como agencia en el periodo estudiado y que aparece sin personal en los años considerados. </a:t>
            </a:r>
            <a:endParaRPr lang="es-PY" dirty="0" smtClean="0"/>
          </a:p>
          <a:p>
            <a:pPr algn="just"/>
            <a:r>
              <a:rPr lang="es-PY" dirty="0" smtClean="0"/>
              <a:t>De </a:t>
            </a:r>
            <a:r>
              <a:rPr lang="es-PY" dirty="0"/>
              <a:t>esta forma, quedan catorce unidades de análisis en el año 2012 (Alto Paraná, Amambay, Boquerón, </a:t>
            </a:r>
            <a:r>
              <a:rPr lang="es-PY" dirty="0" err="1"/>
              <a:t>Caaguazu</a:t>
            </a:r>
            <a:r>
              <a:rPr lang="es-PY" dirty="0"/>
              <a:t>, Central, Concepción, Cordillera, Guaira, </a:t>
            </a:r>
            <a:r>
              <a:rPr lang="es-PY" dirty="0" err="1"/>
              <a:t>Itapua</a:t>
            </a:r>
            <a:r>
              <a:rPr lang="es-PY" dirty="0"/>
              <a:t>, Misiones, </a:t>
            </a:r>
            <a:r>
              <a:rPr lang="es-PY" dirty="0" err="1"/>
              <a:t>Ñeenbucu</a:t>
            </a:r>
            <a:r>
              <a:rPr lang="es-PY" dirty="0"/>
              <a:t>, </a:t>
            </a:r>
            <a:r>
              <a:rPr lang="es-PY" dirty="0" err="1"/>
              <a:t>Paraguari</a:t>
            </a:r>
            <a:r>
              <a:rPr lang="es-PY" dirty="0"/>
              <a:t>, Pte. Hayes y San Pedro) a las que se une la oficina de </a:t>
            </a:r>
            <a:r>
              <a:rPr lang="es-PY" dirty="0" err="1"/>
              <a:t>Caazapa</a:t>
            </a:r>
            <a:r>
              <a:rPr lang="es-PY" dirty="0"/>
              <a:t> en los años 2013 y 2014.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084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Selección</a:t>
            </a:r>
            <a:r>
              <a:rPr lang="en-US" dirty="0" smtClean="0"/>
              <a:t> de variables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496944" cy="5257800"/>
          </a:xfrm>
        </p:spPr>
        <p:txBody>
          <a:bodyPr>
            <a:normAutofit/>
          </a:bodyPr>
          <a:lstStyle/>
          <a:p>
            <a:r>
              <a:rPr lang="es-ES_tradnl" dirty="0"/>
              <a:t>Como variables de </a:t>
            </a:r>
            <a:r>
              <a:rPr lang="es-ES_tradnl" b="1" dirty="0"/>
              <a:t>inputs</a:t>
            </a:r>
            <a:r>
              <a:rPr lang="es-ES_tradnl" dirty="0"/>
              <a:t> hemos seleccionado exclusivamente el personal trabajando cada año en las distintas Oficinas Regionales, distinguiendo dos categorías:</a:t>
            </a: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320040" lvl="1" indent="0">
              <a:buNone/>
            </a:pPr>
            <a:r>
              <a:rPr lang="es-ES_tradnl" dirty="0" smtClean="0"/>
              <a:t>	</a:t>
            </a:r>
            <a:r>
              <a:rPr lang="es-ES_tradnl" sz="2800" b="1" dirty="0" smtClean="0"/>
              <a:t>- </a:t>
            </a:r>
            <a:r>
              <a:rPr lang="es-ES_tradnl" sz="2800" b="1" dirty="0"/>
              <a:t>Jefes (Directores, Coordinadores y responsables </a:t>
            </a:r>
            <a:r>
              <a:rPr lang="es-ES_tradnl" sz="2800" b="1" dirty="0" smtClean="0"/>
              <a:t>	de gestión</a:t>
            </a:r>
            <a:r>
              <a:rPr lang="es-ES_tradnl" sz="2800" b="1" dirty="0"/>
              <a:t>)</a:t>
            </a:r>
            <a:endParaRPr lang="es-ES" sz="2800" b="1" dirty="0"/>
          </a:p>
          <a:p>
            <a:pPr marL="0" indent="0">
              <a:buNone/>
            </a:pPr>
            <a:r>
              <a:rPr lang="es-ES_tradnl" sz="2800" b="1" dirty="0" smtClean="0"/>
              <a:t>	- </a:t>
            </a:r>
            <a:r>
              <a:rPr lang="es-ES_tradnl" sz="2800" b="1" dirty="0"/>
              <a:t>Resto de personal operativo.</a:t>
            </a:r>
            <a:endParaRPr lang="es-ES" sz="2800" b="1" dirty="0"/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951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Selección</a:t>
            </a:r>
            <a:r>
              <a:rPr lang="en-US" dirty="0" smtClean="0"/>
              <a:t> de variables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6761394"/>
              </p:ext>
            </p:extLst>
          </p:nvPr>
        </p:nvGraphicFramePr>
        <p:xfrm>
          <a:off x="971601" y="2132855"/>
          <a:ext cx="7272809" cy="45382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2312"/>
                <a:gridCol w="1092312"/>
                <a:gridCol w="864581"/>
                <a:gridCol w="864581"/>
                <a:gridCol w="864581"/>
                <a:gridCol w="864581"/>
                <a:gridCol w="864581"/>
                <a:gridCol w="765280"/>
              </a:tblGrid>
              <a:tr h="149378">
                <a:tc gridSpan="8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Variables de Personal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54714">
                <a:tc rowSpan="2"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OFICINAS REGIONALES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 rowSpan="2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PERSONAL AÑO 2012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PERSONAL AÑO 2013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PERSONAL AÑO  2014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81216"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JEFE Y/O COORDINADOR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PERSONAL OPERATIVO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JEFE Y/O COORDINADOR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PERSONAL OPERATIVO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JEFE Y/O COORDINADOR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PERSONAL OPERATIVO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359080"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CENTRO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CAAGUAZU (CNEL. OVIEDO)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1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2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2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9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15155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CORDILLERA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2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2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9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15155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GUAIRA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15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13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14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15155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CAAZAPA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3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4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35908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ESTE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ALTO PARANA (CIUDAD DEL ESTE)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4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12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4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19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3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17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15155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CANINDEYU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359080"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NORTE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CONCEPCIÓN (CONCEPCIÓN)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3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3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5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15155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AMAMBAY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4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4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3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15155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SAN PEDRO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6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7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7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15155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BOQUERÓN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2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298755"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OESTE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CENTRAL (SAN LORENZO)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4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21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4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21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4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17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1493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PARAGUARI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9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7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7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1493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PTE. HAYES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3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2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4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4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15155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ITA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3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359080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SUR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ITAPUA (ENCARNACIÓN)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3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13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3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13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3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13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1493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ÑEEMBUCU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7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7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1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6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  <a:tr h="15155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MISIONES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9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0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10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1</a:t>
                      </a:r>
                      <a:endParaRPr lang="es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8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78" marR="38378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11834" y="1484784"/>
            <a:ext cx="6356424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ES" sz="1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_tradnl" altLang="es-E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Personal de las Oficinas regionales</a:t>
            </a:r>
            <a:r>
              <a:rPr kumimoji="0" lang="es-ES_tradnl" altLang="es-ES" sz="1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s-ES" alt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61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Selección</a:t>
            </a:r>
            <a:r>
              <a:rPr lang="en-US" dirty="0" smtClean="0"/>
              <a:t> de variables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496944" cy="5257800"/>
          </a:xfrm>
        </p:spPr>
        <p:txBody>
          <a:bodyPr>
            <a:normAutofit/>
          </a:bodyPr>
          <a:lstStyle/>
          <a:p>
            <a:pPr algn="just"/>
            <a:r>
              <a:rPr lang="es-ES_tradnl" dirty="0"/>
              <a:t>Como variables de </a:t>
            </a:r>
            <a:r>
              <a:rPr lang="es-ES_tradnl" b="1" dirty="0"/>
              <a:t>output</a:t>
            </a:r>
            <a:r>
              <a:rPr lang="es-ES_tradnl" dirty="0"/>
              <a:t> se han seleccionado los principales procesos realizados por las Oficinas Regionales en los que se cuenta con la asistencia efectiva de los contribuyentes en las Plataformas de Atención (PAC). </a:t>
            </a:r>
            <a:endParaRPr lang="es-ES" dirty="0"/>
          </a:p>
          <a:p>
            <a:pPr marL="0" indent="0">
              <a:buNone/>
            </a:pPr>
            <a:r>
              <a:rPr lang="es-ES_tradnl" b="1" dirty="0" smtClean="0"/>
              <a:t>	- Inscripciones realizadas.</a:t>
            </a:r>
            <a:endParaRPr lang="es-ES" dirty="0" smtClean="0"/>
          </a:p>
          <a:p>
            <a:pPr marL="0" indent="0">
              <a:buNone/>
            </a:pPr>
            <a:r>
              <a:rPr lang="es-ES_tradnl" b="1" dirty="0" smtClean="0"/>
              <a:t>	- </a:t>
            </a:r>
            <a:r>
              <a:rPr lang="es-ES_tradnl" b="1" dirty="0"/>
              <a:t>Actualizaciones de datos procesadas. </a:t>
            </a:r>
            <a:endParaRPr lang="es-ES" dirty="0"/>
          </a:p>
          <a:p>
            <a:pPr marL="0" indent="0">
              <a:buNone/>
            </a:pPr>
            <a:r>
              <a:rPr lang="es-ES_tradnl" b="1" dirty="0" smtClean="0"/>
              <a:t>	- </a:t>
            </a:r>
            <a:r>
              <a:rPr lang="es-ES_tradnl" b="1" dirty="0"/>
              <a:t>Solicitudes de claves de acceso.</a:t>
            </a:r>
            <a:endParaRPr lang="es-ES" dirty="0"/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7558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Selección</a:t>
            </a:r>
            <a:r>
              <a:rPr lang="en-US" dirty="0" smtClean="0"/>
              <a:t> de variables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27584" y="1376445"/>
            <a:ext cx="7704856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s-ES_tradnl" altLang="es-ES" sz="10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ES_tradnl" sz="2800" dirty="0"/>
              <a:t>Inscripciones realizadas en 2012, 2013 y 2014. </a:t>
            </a:r>
            <a:endParaRPr kumimoji="0" lang="es-ES" altLang="es-ES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12648" y="2132856"/>
            <a:ext cx="8063808" cy="3963144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6" name="5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132856"/>
            <a:ext cx="7704856" cy="45423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25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Selección</a:t>
            </a:r>
            <a:r>
              <a:rPr lang="en-US" dirty="0" smtClean="0"/>
              <a:t> de variables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512" y="1514945"/>
            <a:ext cx="86409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s-ES_tradnl" altLang="es-ES" sz="10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s-ES_tradnl" sz="2800" dirty="0" smtClean="0"/>
              <a:t>Actualizaciones </a:t>
            </a:r>
            <a:r>
              <a:rPr lang="es-ES_tradnl" sz="2800" dirty="0"/>
              <a:t>de datos realizadas </a:t>
            </a:r>
            <a:r>
              <a:rPr lang="es-ES_tradnl" sz="2800" dirty="0" smtClean="0"/>
              <a:t>2012-2014</a:t>
            </a:r>
            <a:endParaRPr kumimoji="0" lang="es-ES" altLang="es-E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6 Marcador de contenido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38165"/>
            <a:ext cx="7992888" cy="45591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21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Selección</a:t>
            </a:r>
            <a:r>
              <a:rPr lang="en-US" dirty="0" smtClean="0"/>
              <a:t> de variables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71600" y="1641166"/>
            <a:ext cx="770485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ES_tradnl" sz="2800" dirty="0"/>
              <a:t>Claves de acceso tramitadas en 2012, 2013 </a:t>
            </a:r>
            <a:r>
              <a:rPr lang="es-ES_tradnl" sz="2800" dirty="0" smtClean="0"/>
              <a:t>2014</a:t>
            </a:r>
            <a:r>
              <a:rPr lang="es-ES_tradnl" sz="2800" b="1" dirty="0" smtClean="0"/>
              <a:t> 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6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164386"/>
            <a:ext cx="7992888" cy="43609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535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Selección</a:t>
            </a:r>
            <a:r>
              <a:rPr lang="en-US" dirty="0" smtClean="0"/>
              <a:t> de variables: </a:t>
            </a:r>
            <a:r>
              <a:rPr lang="en-US" dirty="0" err="1" smtClean="0"/>
              <a:t>Limitaciones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496944" cy="5257800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Restricción importante por el número de unidades analizadas (regla de </a:t>
            </a:r>
            <a:r>
              <a:rPr lang="es-ES" dirty="0" err="1" smtClean="0"/>
              <a:t>Banker</a:t>
            </a:r>
            <a:r>
              <a:rPr lang="es-ES" dirty="0" smtClean="0"/>
              <a:t> y resultados que sean de utilidad para el gestor o </a:t>
            </a:r>
            <a:r>
              <a:rPr lang="es-ES" i="1" dirty="0" err="1" smtClean="0"/>
              <a:t>policy</a:t>
            </a:r>
            <a:r>
              <a:rPr lang="es-ES" i="1" dirty="0" smtClean="0"/>
              <a:t> </a:t>
            </a:r>
            <a:r>
              <a:rPr lang="es-ES" i="1" dirty="0" err="1" smtClean="0"/>
              <a:t>maker</a:t>
            </a:r>
            <a:r>
              <a:rPr lang="es-ES" dirty="0" smtClean="0"/>
              <a:t>). </a:t>
            </a:r>
          </a:p>
          <a:p>
            <a:pPr algn="just"/>
            <a:r>
              <a:rPr lang="es-ES_tradnl" dirty="0"/>
              <a:t>Las variables son solamente de carácter cuantitativo; hubiera sido deseable poder incluir también alguna variable de carácter cualitativo que reflejara la calidad de los servicios prestados por la Administración. </a:t>
            </a:r>
            <a:endParaRPr lang="es-ES" dirty="0"/>
          </a:p>
          <a:p>
            <a:pPr algn="just"/>
            <a:endParaRPr lang="es-ES" dirty="0" smtClean="0"/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494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88640"/>
            <a:ext cx="8153400" cy="990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Resultados</a:t>
            </a:r>
            <a:r>
              <a:rPr lang="en-US" dirty="0" smtClean="0"/>
              <a:t> </a:t>
            </a:r>
            <a:r>
              <a:rPr lang="en-US" dirty="0" err="1" smtClean="0"/>
              <a:t>Análisis</a:t>
            </a:r>
            <a:r>
              <a:rPr lang="en-US" dirty="0" smtClean="0"/>
              <a:t> (RCE)</a:t>
            </a:r>
            <a:endParaRPr lang="en-US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59631" y="1459995"/>
            <a:ext cx="6035627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ES" sz="1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s-ES_tradnl" altLang="es-E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Resultados del análisis de eficiencia</a:t>
            </a:r>
            <a:endParaRPr kumimoji="0" lang="es-ES" alt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8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49240993"/>
              </p:ext>
            </p:extLst>
          </p:nvPr>
        </p:nvGraphicFramePr>
        <p:xfrm>
          <a:off x="899592" y="2060848"/>
          <a:ext cx="7488832" cy="46085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8"/>
                <a:gridCol w="1872208"/>
                <a:gridCol w="1872208"/>
                <a:gridCol w="1872208"/>
              </a:tblGrid>
              <a:tr h="2288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Oficina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2012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2013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2014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084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ALTO PARANA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288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AMAMBAY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0,972571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288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BOQUERÓN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0,815724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288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CAAGUAZU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0,927162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0,806195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288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CAAZAPA 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----- 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0,325333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288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CENTRAL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0,660627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0,65086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0,81612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084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CONCEPCIÓN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0,640143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0,860977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0,582744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084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CORDILLERA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0,388662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0,556101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0,616483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288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GUAIRA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0,694566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0,734497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288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ITAPUA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0,748457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0,931488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288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MISIONES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0,324378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0,640421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0,600576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288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ÑEEMBUCU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0,317418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0,556577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0,361381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084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PARAGUARI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0,362106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0,460326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0,374332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288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PTE. HAYES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0,505862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0,695627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288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SAN PEDRO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0,706021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0,760626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288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Media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0,667731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0,771829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0,764578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028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Cuestiones</a:t>
            </a:r>
            <a:r>
              <a:rPr lang="en-US" dirty="0" smtClean="0"/>
              <a:t> </a:t>
            </a:r>
            <a:r>
              <a:rPr lang="en-US" dirty="0" err="1" smtClean="0"/>
              <a:t>adicionales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496944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 smtClean="0"/>
              <a:t>1) </a:t>
            </a:r>
            <a:r>
              <a:rPr lang="es-ES_tradnl" b="1" i="1" dirty="0"/>
              <a:t>J</a:t>
            </a:r>
            <a:r>
              <a:rPr lang="es-ES_tradnl" b="1" i="1" dirty="0" smtClean="0"/>
              <a:t>ustificación </a:t>
            </a:r>
            <a:r>
              <a:rPr lang="es-ES_tradnl" b="1" i="1" dirty="0"/>
              <a:t>del supuesto de rendimientos constantes de escala.</a:t>
            </a:r>
            <a:endParaRPr lang="es-ES" dirty="0"/>
          </a:p>
          <a:p>
            <a:pPr algn="just"/>
            <a:r>
              <a:rPr lang="es-ES_tradnl" dirty="0" smtClean="0"/>
              <a:t>Utilización del supuesto de RCE y contrastar a </a:t>
            </a:r>
            <a:r>
              <a:rPr lang="es-ES_tradnl" dirty="0"/>
              <a:t>posteriori que no existen correlaciones altas entre los índices estimados y el tamaño de las unidades. Si existieran estas correlaciones que mostraran que las unidades de mayor tamaño están automáticamente vinculadas a mayores índices de eficiencia podríamos sospechar que existen rendimientos crecientes de escala y que el análisis llevado a cabo no ha sido adecuado. </a:t>
            </a:r>
            <a:endParaRPr lang="es-ES" dirty="0"/>
          </a:p>
          <a:p>
            <a:pPr algn="just"/>
            <a:endParaRPr lang="es-ES" dirty="0" smtClean="0"/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6748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Metodología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PY" dirty="0" smtClean="0"/>
              <a:t>Se utilizará, si la información disponible lo permite, el Análisis </a:t>
            </a:r>
            <a:r>
              <a:rPr lang="es-PY" dirty="0"/>
              <a:t>Envolvente de Datos (DEA). </a:t>
            </a:r>
            <a:endParaRPr lang="es-PY" dirty="0" smtClean="0"/>
          </a:p>
          <a:p>
            <a:pPr algn="just"/>
            <a:r>
              <a:rPr lang="es-PY" dirty="0" smtClean="0"/>
              <a:t>El DEA es una aproximación no-paramétrica que, mediante la resolución de un </a:t>
            </a:r>
            <a:r>
              <a:rPr lang="es-PY" dirty="0"/>
              <a:t>sistema de ecuaciones lineales apropiadamente </a:t>
            </a:r>
            <a:r>
              <a:rPr lang="es-PY" dirty="0" smtClean="0"/>
              <a:t>definidas, permite calcular la eficiencia con la que actúa cada uno de los centros evaluados.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5965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Cuestiones</a:t>
            </a:r>
            <a:r>
              <a:rPr lang="en-US" dirty="0" smtClean="0"/>
              <a:t> </a:t>
            </a:r>
            <a:r>
              <a:rPr lang="en-US" dirty="0" err="1" smtClean="0"/>
              <a:t>adicionales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496944" cy="5257800"/>
          </a:xfrm>
        </p:spPr>
        <p:txBody>
          <a:bodyPr>
            <a:normAutofit/>
          </a:bodyPr>
          <a:lstStyle/>
          <a:p>
            <a:pPr algn="just"/>
            <a:r>
              <a:rPr lang="es-ES_tradnl" dirty="0" smtClean="0"/>
              <a:t>Para </a:t>
            </a:r>
            <a:r>
              <a:rPr lang="es-ES_tradnl" dirty="0"/>
              <a:t>realizar este contraste hemos usado dos variables </a:t>
            </a:r>
            <a:r>
              <a:rPr lang="es-ES_tradnl" dirty="0" err="1"/>
              <a:t>proxies</a:t>
            </a:r>
            <a:r>
              <a:rPr lang="es-ES_tradnl" dirty="0"/>
              <a:t> para ver el tamaño de las unidades: </a:t>
            </a:r>
            <a:r>
              <a:rPr lang="es-ES_tradnl" dirty="0" smtClean="0"/>
              <a:t>- el </a:t>
            </a:r>
            <a:r>
              <a:rPr lang="es-ES_tradnl" dirty="0"/>
              <a:t>personal total de </a:t>
            </a:r>
            <a:r>
              <a:rPr lang="es-ES_tradnl" dirty="0" smtClean="0"/>
              <a:t>trabajadores de cada oficina. </a:t>
            </a:r>
          </a:p>
          <a:p>
            <a:pPr marL="0" indent="0" algn="just">
              <a:buNone/>
            </a:pPr>
            <a:r>
              <a:rPr lang="es-ES_tradnl" dirty="0" smtClean="0"/>
              <a:t>    -el </a:t>
            </a:r>
            <a:r>
              <a:rPr lang="es-ES_tradnl" dirty="0"/>
              <a:t>número de contribuyentes en cada </a:t>
            </a:r>
            <a:r>
              <a:rPr lang="es-ES_tradnl" dirty="0" smtClean="0"/>
              <a:t>oficina.</a:t>
            </a:r>
            <a:endParaRPr lang="es-ES" dirty="0" smtClean="0"/>
          </a:p>
          <a:p>
            <a:pPr algn="just"/>
            <a:r>
              <a:rPr lang="es-ES_tradnl" dirty="0" smtClean="0"/>
              <a:t>La </a:t>
            </a:r>
            <a:r>
              <a:rPr lang="es-ES_tradnl" dirty="0"/>
              <a:t>correlación entre los índices de eficiencia calculados en cada uno de los años y las dos variables que aproximan el tamaño de las oficinas es muy baja, lo cual confirma que la utilización del supuesto de RCE ha sido correcta.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418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Cuestiones</a:t>
            </a:r>
            <a:r>
              <a:rPr lang="en-US" dirty="0" smtClean="0"/>
              <a:t> </a:t>
            </a:r>
            <a:r>
              <a:rPr lang="en-US" dirty="0" err="1" smtClean="0"/>
              <a:t>adicionales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496944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/>
              <a:t>2</a:t>
            </a:r>
            <a:r>
              <a:rPr lang="es-ES" dirty="0" smtClean="0"/>
              <a:t>) </a:t>
            </a:r>
            <a:r>
              <a:rPr lang="es-ES" b="1" dirty="0" smtClean="0"/>
              <a:t>Análisis de sensibilidad</a:t>
            </a:r>
            <a:endParaRPr lang="es-ES" b="1" dirty="0"/>
          </a:p>
          <a:p>
            <a:pPr marL="0" indent="0" algn="just">
              <a:buNone/>
            </a:pPr>
            <a:r>
              <a:rPr lang="es-ES_tradnl" dirty="0" smtClean="0"/>
              <a:t>Para </a:t>
            </a:r>
            <a:r>
              <a:rPr lang="es-ES_tradnl" dirty="0"/>
              <a:t>contrastar la robustez de los resultados obtenidos en el análisis hemos procedido a comparar los resultados obtenidos con los que resultan de la utilización de modelos alternativos: </a:t>
            </a:r>
            <a:endParaRPr lang="es-ES_tradnl" dirty="0" smtClean="0"/>
          </a:p>
          <a:p>
            <a:pPr marL="320040" lvl="1" indent="0" algn="just">
              <a:buNone/>
            </a:pPr>
            <a:r>
              <a:rPr lang="es-ES_tradnl" dirty="0" smtClean="0"/>
              <a:t>- </a:t>
            </a:r>
            <a:r>
              <a:rPr lang="es-ES_tradnl" b="1" dirty="0"/>
              <a:t>Mantenimiento de las variables de output e inclusión en el análisis de una única variable de input </a:t>
            </a:r>
            <a:r>
              <a:rPr lang="es-ES_tradnl" dirty="0"/>
              <a:t>(Personal Total de las Oficinas).</a:t>
            </a:r>
            <a:endParaRPr lang="es-ES" dirty="0"/>
          </a:p>
          <a:p>
            <a:pPr marL="320040" lvl="1" indent="0" algn="just">
              <a:buNone/>
            </a:pPr>
            <a:r>
              <a:rPr lang="es-ES_tradnl" dirty="0"/>
              <a:t>- </a:t>
            </a:r>
            <a:r>
              <a:rPr lang="es-ES_tradnl" b="1" dirty="0"/>
              <a:t>Modelo con dos inputs y dos outputs </a:t>
            </a:r>
            <a:r>
              <a:rPr lang="es-ES_tradnl" dirty="0"/>
              <a:t>(igual al modelo base, pero eliminando el output de claves de acceso a Internet</a:t>
            </a:r>
            <a:r>
              <a:rPr lang="es-ES_tradnl" dirty="0" smtClean="0"/>
              <a:t>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0881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Cuestiones</a:t>
            </a:r>
            <a:r>
              <a:rPr lang="en-US" dirty="0" smtClean="0"/>
              <a:t> </a:t>
            </a:r>
            <a:r>
              <a:rPr lang="en-US" dirty="0" err="1" smtClean="0"/>
              <a:t>adicionales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496944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dirty="0"/>
              <a:t>Los resultados ofrecidos por estas dos especificaciones alternativas del modelo, aunque ofrecen índices de eficiencia medios e individuales un poco más bajos, </a:t>
            </a:r>
            <a:r>
              <a:rPr lang="es-ES_tradnl" dirty="0" smtClean="0"/>
              <a:t>son </a:t>
            </a:r>
            <a:r>
              <a:rPr lang="es-ES_tradnl" dirty="0"/>
              <a:t>altamente concordantes con los obtenidos por la especificación base. </a:t>
            </a:r>
            <a:endParaRPr lang="es-ES_tradnl" dirty="0" smtClean="0"/>
          </a:p>
          <a:p>
            <a:pPr marL="0" indent="0" algn="just">
              <a:buNone/>
            </a:pPr>
            <a:r>
              <a:rPr lang="es-ES_tradnl" dirty="0" smtClean="0"/>
              <a:t>Tanto </a:t>
            </a:r>
            <a:r>
              <a:rPr lang="es-ES_tradnl" dirty="0"/>
              <a:t>las unidades más ineficientes (</a:t>
            </a:r>
            <a:r>
              <a:rPr lang="es-ES_tradnl" dirty="0" err="1"/>
              <a:t>Paraguari</a:t>
            </a:r>
            <a:r>
              <a:rPr lang="es-ES_tradnl" dirty="0"/>
              <a:t>, </a:t>
            </a:r>
            <a:r>
              <a:rPr lang="es-ES_tradnl" dirty="0" err="1"/>
              <a:t>Ñeembucu</a:t>
            </a:r>
            <a:r>
              <a:rPr lang="es-ES_tradnl" dirty="0"/>
              <a:t> y Misiones) como las que exhiben mejores comportamientos (Alto Paraná y Amambay) siguen siendo claramente identificadas con las especificaciones alternativas, lo que sustenta la robustez de los resultados obtenidos en el análisis realizado.</a:t>
            </a:r>
            <a:endParaRPr lang="es-ES" dirty="0"/>
          </a:p>
          <a:p>
            <a:pPr marL="0" indent="0" algn="just"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12623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Cuestiones</a:t>
            </a:r>
            <a:r>
              <a:rPr lang="en-US" dirty="0" smtClean="0"/>
              <a:t> </a:t>
            </a:r>
            <a:r>
              <a:rPr lang="en-US" dirty="0" err="1" smtClean="0"/>
              <a:t>adicionales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496944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 smtClean="0"/>
              <a:t>3) </a:t>
            </a:r>
            <a:r>
              <a:rPr lang="es-ES" b="1" dirty="0" smtClean="0"/>
              <a:t>Simulaciones para mejorar asignación de recursos</a:t>
            </a:r>
          </a:p>
          <a:p>
            <a:pPr marL="0" indent="0" algn="just">
              <a:buNone/>
            </a:pPr>
            <a:endParaRPr lang="es-ES_tradnl" dirty="0" smtClean="0"/>
          </a:p>
          <a:p>
            <a:pPr marL="0" indent="0" algn="just">
              <a:buNone/>
            </a:pPr>
            <a:r>
              <a:rPr lang="es-ES_tradnl" dirty="0" smtClean="0"/>
              <a:t>Los </a:t>
            </a:r>
            <a:r>
              <a:rPr lang="es-ES_tradnl" dirty="0"/>
              <a:t>resultados obtenidos en el análisis de eficiencia muestran que los buenos resultados en términos de recaudación podrían ser compatibles con una </a:t>
            </a:r>
            <a:r>
              <a:rPr lang="es-ES_tradnl"/>
              <a:t>reducción </a:t>
            </a:r>
            <a:r>
              <a:rPr lang="es-ES_tradnl" smtClean="0"/>
              <a:t>de </a:t>
            </a:r>
            <a:r>
              <a:rPr lang="es-ES_tradnl" dirty="0"/>
              <a:t>personal que podrían </a:t>
            </a:r>
            <a:r>
              <a:rPr lang="es-ES_tradnl" dirty="0" smtClean="0"/>
              <a:t>situarse </a:t>
            </a:r>
            <a:r>
              <a:rPr lang="es-ES_tradnl" dirty="0"/>
              <a:t>en torno al </a:t>
            </a:r>
            <a:r>
              <a:rPr lang="es-ES_tradnl" dirty="0" smtClean="0"/>
              <a:t>25% </a:t>
            </a:r>
            <a:r>
              <a:rPr lang="es-ES_tradnl" dirty="0"/>
              <a:t>si las oficinas regionales ineficientes actuaran con la diligencia de las que son evaluadas como </a:t>
            </a:r>
            <a:r>
              <a:rPr lang="es-ES_tradnl" dirty="0" smtClean="0"/>
              <a:t>eficientes.</a:t>
            </a:r>
          </a:p>
          <a:p>
            <a:pPr marL="0" indent="0" algn="just"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55398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Cuestiones</a:t>
            </a:r>
            <a:r>
              <a:rPr lang="en-US" dirty="0" smtClean="0"/>
              <a:t> </a:t>
            </a:r>
            <a:r>
              <a:rPr lang="en-US" dirty="0" err="1" smtClean="0"/>
              <a:t>adicionales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496944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 smtClean="0"/>
              <a:t>3) </a:t>
            </a:r>
            <a:r>
              <a:rPr lang="es-ES" b="1" dirty="0" smtClean="0"/>
              <a:t>Simulaciones para mejorar asignación de recursos</a:t>
            </a:r>
          </a:p>
          <a:p>
            <a:pPr marL="0" indent="0" algn="just">
              <a:buNone/>
            </a:pPr>
            <a:endParaRPr lang="es-ES_tradnl" dirty="0" smtClean="0"/>
          </a:p>
          <a:p>
            <a:pPr marL="0" indent="0" algn="just">
              <a:buNone/>
            </a:pPr>
            <a:r>
              <a:rPr lang="es-ES_tradnl" dirty="0" smtClean="0"/>
              <a:t>Simulación </a:t>
            </a:r>
            <a:r>
              <a:rPr lang="es-ES_tradnl" dirty="0"/>
              <a:t>del análisis de eficiencia para ver qué ocurriría si algunos de los recursos humanos (personal operativo) utilizados en las unidades ineficientes </a:t>
            </a:r>
            <a:r>
              <a:rPr lang="es-ES_tradnl" dirty="0" smtClean="0"/>
              <a:t>fueran </a:t>
            </a:r>
            <a:r>
              <a:rPr lang="es-ES_tradnl" dirty="0"/>
              <a:t>desplazados a las unidades eficientes</a:t>
            </a:r>
            <a:r>
              <a:rPr lang="es-ES_tradnl" dirty="0" smtClean="0"/>
              <a:t>.</a:t>
            </a:r>
          </a:p>
          <a:p>
            <a:pPr marL="0" indent="0" algn="just">
              <a:buNone/>
            </a:pPr>
            <a:r>
              <a:rPr lang="es-ES_tradnl" dirty="0" smtClean="0"/>
              <a:t>Restricción: como </a:t>
            </a:r>
            <a:r>
              <a:rPr lang="es-ES_tradnl" dirty="0"/>
              <a:t>consecuencia de estos movimientos ficticios de personal ninguna de las unidades eficientes pasara a ser considerada como ineficiente.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17297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Cuestiones</a:t>
            </a:r>
            <a:r>
              <a:rPr lang="en-US" dirty="0" smtClean="0"/>
              <a:t> </a:t>
            </a:r>
            <a:r>
              <a:rPr lang="en-US" dirty="0" err="1" smtClean="0"/>
              <a:t>adicionales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16698454"/>
              </p:ext>
            </p:extLst>
          </p:nvPr>
        </p:nvGraphicFramePr>
        <p:xfrm>
          <a:off x="755576" y="2276872"/>
          <a:ext cx="7632848" cy="22322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6129"/>
                <a:gridCol w="1276129"/>
                <a:gridCol w="1277016"/>
                <a:gridCol w="1277016"/>
                <a:gridCol w="2526558"/>
              </a:tblGrid>
              <a:tr h="8959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</a:rPr>
                        <a:t>Año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Unidades eficientes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Unidades ineficientes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Personal </a:t>
                      </a:r>
                      <a:endParaRPr lang="es-ES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Desplazado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Ganancias de eficiencia de las unidades ineficientes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16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2012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10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9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&gt; 20%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16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2013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11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</a:rPr>
                        <a:t>&gt;15%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131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2014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</a:rPr>
                        <a:t>5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10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</a:rPr>
                        <a:t>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</a:rPr>
                        <a:t>&gt;15%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7544" y="1441710"/>
            <a:ext cx="8136904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E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Ganancias de eficiencia desplazando personal entre unidades</a:t>
            </a:r>
            <a:endParaRPr kumimoji="0" lang="es-ES" alt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ES" sz="1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s-ES_tradnl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15516" y="4424908"/>
            <a:ext cx="86409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2800" dirty="0" smtClean="0"/>
              <a:t>Desplazando </a:t>
            </a:r>
            <a:r>
              <a:rPr lang="es-ES_tradnl" sz="2800" dirty="0"/>
              <a:t>personal de las unidades más ineficientes (en concreto de </a:t>
            </a:r>
            <a:r>
              <a:rPr lang="es-ES_tradnl" sz="2800" dirty="0" err="1"/>
              <a:t>Paraguari</a:t>
            </a:r>
            <a:r>
              <a:rPr lang="es-ES_tradnl" sz="2800" dirty="0"/>
              <a:t>, </a:t>
            </a:r>
            <a:r>
              <a:rPr lang="es-ES_tradnl" sz="2800" dirty="0" err="1"/>
              <a:t>Ñeembucu</a:t>
            </a:r>
            <a:r>
              <a:rPr lang="es-ES_tradnl" sz="2800" dirty="0"/>
              <a:t> y Misiones) a las unidades más eficientes se lograrían ganancias </a:t>
            </a:r>
            <a:r>
              <a:rPr lang="es-ES_tradnl" sz="2800" dirty="0" smtClean="0"/>
              <a:t>en </a:t>
            </a:r>
            <a:r>
              <a:rPr lang="es-ES_tradnl" sz="2800" dirty="0"/>
              <a:t>la eficiencia media de las Oficinas evaluadas como ineficientes.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13141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Análisis</a:t>
            </a:r>
            <a:r>
              <a:rPr lang="en-US" dirty="0" smtClean="0"/>
              <a:t> de </a:t>
            </a:r>
            <a:r>
              <a:rPr lang="en-US" dirty="0" err="1" smtClean="0"/>
              <a:t>productividad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232684"/>
            <a:ext cx="5480061" cy="4359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683568" y="1583214"/>
            <a:ext cx="42488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800" dirty="0" smtClean="0"/>
              <a:t>Índices </a:t>
            </a:r>
            <a:r>
              <a:rPr lang="es-ES_tradnl" sz="2800" dirty="0"/>
              <a:t>de </a:t>
            </a:r>
            <a:r>
              <a:rPr lang="es-ES_tradnl" sz="2800" dirty="0" err="1"/>
              <a:t>Malmquist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9600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Análisis</a:t>
            </a:r>
            <a:r>
              <a:rPr lang="en-US" dirty="0" smtClean="0"/>
              <a:t> de </a:t>
            </a:r>
            <a:r>
              <a:rPr lang="en-US" dirty="0" err="1" smtClean="0"/>
              <a:t>productividad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772816"/>
            <a:ext cx="8153400" cy="4495800"/>
          </a:xfrm>
        </p:spPr>
        <p:txBody>
          <a:bodyPr>
            <a:normAutofit/>
          </a:bodyPr>
          <a:lstStyle/>
          <a:p>
            <a:r>
              <a:rPr lang="es-ES" b="1" dirty="0"/>
              <a:t> </a:t>
            </a:r>
            <a:r>
              <a:rPr lang="es-ES" i="1" u="sng" dirty="0" err="1"/>
              <a:t>Indices</a:t>
            </a:r>
            <a:r>
              <a:rPr lang="es-ES" i="1" u="sng" dirty="0"/>
              <a:t> de </a:t>
            </a:r>
            <a:r>
              <a:rPr lang="es-ES" i="1" u="sng" dirty="0" err="1" smtClean="0"/>
              <a:t>Malmquist</a:t>
            </a:r>
            <a:r>
              <a:rPr lang="es-ES" i="1" u="sng" dirty="0"/>
              <a:t>. Síntesis de medias anuales</a:t>
            </a:r>
            <a:r>
              <a:rPr lang="es-ES" dirty="0" smtClean="0"/>
              <a:t>.</a:t>
            </a:r>
            <a:endParaRPr lang="es-ES" dirty="0"/>
          </a:p>
          <a:p>
            <a:endParaRPr lang="es-ES" sz="2400" dirty="0"/>
          </a:p>
          <a:p>
            <a:pPr marL="0" indent="0">
              <a:buNone/>
            </a:pPr>
            <a:r>
              <a:rPr lang="es-ES" sz="2400" dirty="0"/>
              <a:t>	</a:t>
            </a:r>
            <a:r>
              <a:rPr lang="es-ES" sz="2400" b="1" dirty="0" smtClean="0"/>
              <a:t> </a:t>
            </a:r>
            <a:r>
              <a:rPr lang="en-US" sz="2400" b="1" dirty="0" err="1"/>
              <a:t>Periodo</a:t>
            </a:r>
            <a:r>
              <a:rPr lang="en-US" sz="2400" b="1" dirty="0"/>
              <a:t>   	</a:t>
            </a:r>
            <a:r>
              <a:rPr lang="en-US" sz="2400" b="1" dirty="0" err="1"/>
              <a:t>effch</a:t>
            </a:r>
            <a:r>
              <a:rPr lang="en-US" sz="2400" b="1" dirty="0"/>
              <a:t>  </a:t>
            </a:r>
            <a:r>
              <a:rPr lang="en-US" sz="2400" b="1" dirty="0" smtClean="0"/>
              <a:t>	  </a:t>
            </a:r>
            <a:r>
              <a:rPr lang="en-US" sz="2400" b="1" dirty="0" err="1" smtClean="0"/>
              <a:t>techch</a:t>
            </a:r>
            <a:r>
              <a:rPr lang="en-US" sz="2400" b="1" dirty="0" smtClean="0"/>
              <a:t>   </a:t>
            </a:r>
            <a:r>
              <a:rPr lang="en-US" sz="2400" b="1" dirty="0" err="1" smtClean="0"/>
              <a:t>pech</a:t>
            </a:r>
            <a:r>
              <a:rPr lang="en-US" sz="2400" b="1" dirty="0" smtClean="0"/>
              <a:t>    </a:t>
            </a:r>
            <a:r>
              <a:rPr lang="en-US" sz="2400" b="1" dirty="0" err="1" smtClean="0"/>
              <a:t>sech</a:t>
            </a:r>
            <a:r>
              <a:rPr lang="en-US" sz="2400" b="1" dirty="0" smtClean="0"/>
              <a:t>     </a:t>
            </a:r>
            <a:r>
              <a:rPr lang="en-US" sz="2400" b="1" dirty="0" err="1" smtClean="0"/>
              <a:t>tfpch</a:t>
            </a:r>
            <a:endParaRPr lang="es-ES" sz="2400" b="1" dirty="0"/>
          </a:p>
          <a:p>
            <a:pPr marL="0" indent="0">
              <a:buNone/>
            </a:pPr>
            <a:r>
              <a:rPr lang="es-ES" sz="2400" dirty="0"/>
              <a:t>	</a:t>
            </a:r>
            <a:r>
              <a:rPr lang="es-ES" sz="2400" dirty="0" smtClean="0"/>
              <a:t>2012-2013</a:t>
            </a:r>
            <a:r>
              <a:rPr lang="es-ES" sz="2400" dirty="0"/>
              <a:t>	</a:t>
            </a:r>
            <a:r>
              <a:rPr lang="es-ES" sz="2400" dirty="0" smtClean="0"/>
              <a:t>1.090   </a:t>
            </a:r>
            <a:r>
              <a:rPr lang="es-ES" sz="2400" dirty="0"/>
              <a:t>1.089   1.008   1.081   1.188</a:t>
            </a:r>
          </a:p>
          <a:p>
            <a:pPr marL="0" indent="0">
              <a:buNone/>
            </a:pPr>
            <a:r>
              <a:rPr lang="es-ES" sz="2400" dirty="0" smtClean="0"/>
              <a:t>	2013-2014 </a:t>
            </a:r>
            <a:r>
              <a:rPr lang="es-ES" sz="2400" dirty="0"/>
              <a:t>	</a:t>
            </a:r>
            <a:r>
              <a:rPr lang="es-ES" sz="2400" dirty="0" smtClean="0"/>
              <a:t>1.100   </a:t>
            </a:r>
            <a:r>
              <a:rPr lang="es-ES" sz="2400" dirty="0"/>
              <a:t>1.377   1.067   1.031   </a:t>
            </a:r>
            <a:r>
              <a:rPr lang="es-ES" sz="2400" dirty="0" smtClean="0"/>
              <a:t>1.515</a:t>
            </a:r>
          </a:p>
          <a:p>
            <a:pPr marL="0" indent="0">
              <a:buNone/>
            </a:pPr>
            <a:r>
              <a:rPr lang="es-ES" sz="2400" b="1" i="1" dirty="0" smtClean="0"/>
              <a:t>	Media </a:t>
            </a:r>
            <a:r>
              <a:rPr lang="es-ES" sz="2400" b="1" i="1" dirty="0"/>
              <a:t>		</a:t>
            </a:r>
            <a:r>
              <a:rPr lang="es-ES" sz="2400" b="1" i="1" dirty="0" smtClean="0"/>
              <a:t>1.095    1.224   </a:t>
            </a:r>
            <a:r>
              <a:rPr lang="es-ES" sz="2400" b="1" i="1" dirty="0"/>
              <a:t>1.037   </a:t>
            </a:r>
            <a:r>
              <a:rPr lang="es-ES" sz="2400" b="1" i="1" dirty="0" smtClean="0"/>
              <a:t> 1.056    1.341</a:t>
            </a:r>
            <a:endParaRPr lang="es-ES" sz="2400" dirty="0"/>
          </a:p>
          <a:p>
            <a:pPr marL="0" indent="0">
              <a:buNone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331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Análisis</a:t>
            </a:r>
            <a:r>
              <a:rPr lang="en-US" dirty="0"/>
              <a:t> de </a:t>
            </a:r>
            <a:r>
              <a:rPr lang="en-US" dirty="0" err="1"/>
              <a:t>productividad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424936" cy="506916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b="1" dirty="0" smtClean="0"/>
              <a:t>CAUSAS:</a:t>
            </a:r>
          </a:p>
          <a:p>
            <a:pPr marL="0" indent="0">
              <a:buNone/>
            </a:pPr>
            <a:endParaRPr lang="en-US" b="1" dirty="0" smtClean="0"/>
          </a:p>
          <a:p>
            <a:pPr algn="just"/>
            <a:r>
              <a:rPr lang="es-ES_tradnl" sz="3400" dirty="0" smtClean="0"/>
              <a:t>Centralización </a:t>
            </a:r>
            <a:r>
              <a:rPr lang="es-ES_tradnl" sz="3400" dirty="0"/>
              <a:t>de datos y mayor facilidad (menor coste) en el tratamiento y recogida de los datos de los contribuyentes. </a:t>
            </a:r>
            <a:endParaRPr lang="es-ES" sz="3400" dirty="0"/>
          </a:p>
          <a:p>
            <a:pPr algn="just"/>
            <a:r>
              <a:rPr lang="es-ES_tradnl" sz="3400" dirty="0" smtClean="0"/>
              <a:t>Mejora </a:t>
            </a:r>
            <a:r>
              <a:rPr lang="es-ES_tradnl" sz="3400" dirty="0"/>
              <a:t>de los ingresos por la reducción de errores debido a la implantación de un modelo centralizado que permite eliminar discrepancias y disponer de una visión integrada del contribuyente.</a:t>
            </a:r>
            <a:endParaRPr lang="es-ES" sz="3400" dirty="0"/>
          </a:p>
          <a:p>
            <a:pPr algn="just"/>
            <a:r>
              <a:rPr lang="es-ES_tradnl" sz="3400" dirty="0" smtClean="0"/>
              <a:t>Creación </a:t>
            </a:r>
            <a:r>
              <a:rPr lang="es-ES_tradnl" sz="3400" dirty="0"/>
              <a:t>de nuevos servicios al ciudadano para la realización de trámites no presenciales desde el portal de la Administración, reduciendo también la carga administrativa interna del personal de gestión tributaria.</a:t>
            </a:r>
            <a:endParaRPr lang="es-ES" sz="3400" dirty="0"/>
          </a:p>
          <a:p>
            <a:pPr algn="just"/>
            <a:r>
              <a:rPr lang="es-ES_tradnl" sz="3400" dirty="0" smtClean="0"/>
              <a:t>Mejora </a:t>
            </a:r>
            <a:r>
              <a:rPr lang="es-ES_tradnl" sz="3400" dirty="0"/>
              <a:t>de la eficiencia interna mediante la automatización de procesos manuales, así como el ahorro de papel y de los costes de cumplimiento</a:t>
            </a:r>
            <a:r>
              <a:rPr lang="es-ES_tradnl" sz="3400" dirty="0" smtClean="0"/>
              <a:t>.. 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3198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es-ES" dirty="0" smtClean="0">
              <a:solidFill>
                <a:srgbClr val="FF0000"/>
              </a:solidFill>
            </a:endParaRPr>
          </a:p>
          <a:p>
            <a:pPr algn="ctr"/>
            <a:endParaRPr lang="es-ES" b="1" dirty="0" smtClean="0">
              <a:solidFill>
                <a:schemeClr val="accent3"/>
              </a:solidFill>
            </a:endParaRPr>
          </a:p>
          <a:p>
            <a:pPr algn="ctr"/>
            <a:r>
              <a:rPr lang="es-ES" b="1" dirty="0" smtClean="0">
                <a:solidFill>
                  <a:schemeClr val="accent3"/>
                </a:solidFill>
              </a:rPr>
              <a:t> </a:t>
            </a:r>
          </a:p>
          <a:p>
            <a:pPr algn="ctr"/>
            <a:r>
              <a:rPr lang="es-ES" b="1" dirty="0" smtClean="0">
                <a:solidFill>
                  <a:schemeClr val="accent3"/>
                </a:solidFill>
              </a:rPr>
              <a:t>Francisco Javier Salinas Jiménez</a:t>
            </a:r>
          </a:p>
          <a:p>
            <a:pPr algn="ctr"/>
            <a:r>
              <a:rPr lang="es-ES" b="1" dirty="0" smtClean="0">
                <a:solidFill>
                  <a:schemeClr val="accent3"/>
                </a:solidFill>
              </a:rPr>
              <a:t>Universidad Autónoma de Madrid</a:t>
            </a:r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cap="none" dirty="0" err="1" smtClean="0"/>
              <a:t>Evaluación</a:t>
            </a:r>
            <a:r>
              <a:rPr lang="en-US" sz="3600" cap="none" dirty="0" smtClean="0"/>
              <a:t> del </a:t>
            </a:r>
            <a:r>
              <a:rPr lang="en-US" sz="3600" cap="none" dirty="0" err="1" smtClean="0"/>
              <a:t>Subprograma</a:t>
            </a:r>
            <a:r>
              <a:rPr lang="en-US" sz="3600" cap="none" dirty="0" smtClean="0"/>
              <a:t> “</a:t>
            </a:r>
            <a:r>
              <a:rPr lang="en-US" sz="3600" cap="none" dirty="0" err="1" smtClean="0"/>
              <a:t>Administración</a:t>
            </a:r>
            <a:r>
              <a:rPr lang="en-US" sz="3600" cap="none" dirty="0" smtClean="0"/>
              <a:t> del Sistema </a:t>
            </a:r>
            <a:r>
              <a:rPr lang="en-US" sz="3600" cap="none" dirty="0" err="1" smtClean="0"/>
              <a:t>Tributario</a:t>
            </a:r>
            <a:r>
              <a:rPr lang="en-US" sz="3600" dirty="0" smtClean="0"/>
              <a:t>”</a:t>
            </a:r>
            <a:endParaRPr lang="en-US" sz="3600" cap="none" dirty="0"/>
          </a:p>
        </p:txBody>
      </p:sp>
    </p:spTree>
    <p:extLst>
      <p:ext uri="{BB962C8B-B14F-4D97-AF65-F5344CB8AC3E}">
        <p14:creationId xmlns:p14="http://schemas.microsoft.com/office/powerpoint/2010/main" val="85482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Metodología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dirty="0" smtClean="0"/>
              <a:t>El método DEA ofrece una información muy rica y de enorme utilidad al gestor público:</a:t>
            </a:r>
          </a:p>
          <a:p>
            <a:pPr lvl="1" algn="just"/>
            <a:r>
              <a:rPr lang="es-ES" dirty="0" smtClean="0"/>
              <a:t>Distingue a los centros eficientes de los ineficientes</a:t>
            </a:r>
          </a:p>
          <a:p>
            <a:pPr lvl="1" algn="just"/>
            <a:r>
              <a:rPr lang="es-ES" dirty="0" smtClean="0"/>
              <a:t>En el caso de los centros ineficientes, cuantifica el nivel de ineficiencia e indica que unidades eficientes han servido como referencia para calificarlos como ineficientes.</a:t>
            </a:r>
          </a:p>
          <a:p>
            <a:pPr lvl="1" algn="just"/>
            <a:r>
              <a:rPr lang="es-ES" dirty="0" smtClean="0"/>
              <a:t>Permite realizar un análisis exploratorio para identificar las mejores prácticas y los factores explicativos de la (in)eficiencia.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1958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¿Cómo proceder?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Revisión de la literatura (estudios realizados en el ámbito en el que se va a desarrollar el estudio de eficiencia)</a:t>
            </a:r>
          </a:p>
          <a:p>
            <a:pPr algn="just"/>
            <a:r>
              <a:rPr lang="es-ES" dirty="0" smtClean="0"/>
              <a:t>Información procedente de la Administración</a:t>
            </a:r>
          </a:p>
          <a:p>
            <a:pPr algn="just"/>
            <a:r>
              <a:rPr lang="es-ES" dirty="0" smtClean="0"/>
              <a:t>Contacto con expertos que conocen y trabajan en el sector.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Importancia crucial para seleccionar las variables a utilizar, el tipo de análisis a realizar e interpretar los resultados. </a:t>
            </a:r>
            <a:endParaRPr lang="es-ES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51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88640"/>
            <a:ext cx="8153400" cy="990600"/>
          </a:xfrm>
        </p:spPr>
        <p:txBody>
          <a:bodyPr>
            <a:normAutofit/>
          </a:bodyPr>
          <a:lstStyle/>
          <a:p>
            <a:r>
              <a:rPr lang="es-ES" dirty="0"/>
              <a:t>Revisión de la </a:t>
            </a:r>
            <a:r>
              <a:rPr lang="es-ES" dirty="0" smtClean="0"/>
              <a:t>literatura: evaluación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Evaluación de la información</a:t>
            </a:r>
          </a:p>
          <a:p>
            <a:pPr lvl="1" algn="just"/>
            <a:r>
              <a:rPr lang="es-ES" dirty="0" smtClean="0"/>
              <a:t>Evaluar las fuentes de información es una cuestión clave. </a:t>
            </a:r>
          </a:p>
          <a:p>
            <a:pPr lvl="1" algn="just"/>
            <a:r>
              <a:rPr lang="es-ES" dirty="0" smtClean="0"/>
              <a:t>Facilidad de acceso a la información (Internet, bases de datos, catálogos…), pero no siempre todo lo que encontramos es fiable o resulta útil para nuestro trabajo. </a:t>
            </a:r>
          </a:p>
          <a:p>
            <a:pPr lvl="1" algn="just"/>
            <a:r>
              <a:rPr lang="es-ES" dirty="0" smtClean="0"/>
              <a:t>En principio cualquier publicación responsabilidad de una editorial tiene un control de calidad, pero cualquier persona puede publicar libremente contenidos en la web.</a:t>
            </a:r>
          </a:p>
          <a:p>
            <a:pPr lvl="1"/>
            <a:endParaRPr lang="es-ES" dirty="0" smtClean="0"/>
          </a:p>
          <a:p>
            <a:pPr lvl="2"/>
            <a:endParaRPr lang="es-ES" dirty="0" smtClean="0"/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0151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Documentación: evaluación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Criterios de evaluación de la información</a:t>
            </a:r>
          </a:p>
          <a:p>
            <a:pPr lvl="1"/>
            <a:r>
              <a:rPr lang="es-ES" dirty="0" smtClean="0"/>
              <a:t>Autoría</a:t>
            </a:r>
          </a:p>
          <a:p>
            <a:pPr lvl="1"/>
            <a:r>
              <a:rPr lang="es-ES" dirty="0" smtClean="0"/>
              <a:t>Actualidad</a:t>
            </a:r>
          </a:p>
          <a:p>
            <a:pPr lvl="1"/>
            <a:r>
              <a:rPr lang="es-ES" dirty="0" smtClean="0"/>
              <a:t>Contenido</a:t>
            </a:r>
          </a:p>
          <a:p>
            <a:pPr lvl="1"/>
            <a:r>
              <a:rPr lang="es-ES" dirty="0" smtClean="0"/>
              <a:t>Objetividad</a:t>
            </a:r>
          </a:p>
          <a:p>
            <a:pPr lvl="1"/>
            <a:r>
              <a:rPr lang="es-ES" dirty="0" smtClean="0"/>
              <a:t>(Citas bibliográficas)</a:t>
            </a:r>
          </a:p>
          <a:p>
            <a:pPr lvl="1">
              <a:buNone/>
            </a:pPr>
            <a:endParaRPr lang="es-ES" dirty="0" smtClean="0"/>
          </a:p>
          <a:p>
            <a:pPr lvl="1">
              <a:buNone/>
            </a:pPr>
            <a:endParaRPr lang="es-ES" dirty="0" smtClean="0"/>
          </a:p>
          <a:p>
            <a:pPr lvl="2"/>
            <a:endParaRPr lang="es-ES" dirty="0" smtClean="0"/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851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Documentación: evaluación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Autoría</a:t>
            </a:r>
          </a:p>
          <a:p>
            <a:pPr lvl="1"/>
            <a:r>
              <a:rPr lang="es-ES" dirty="0" smtClean="0"/>
              <a:t>Documentos impresos</a:t>
            </a:r>
          </a:p>
          <a:p>
            <a:pPr lvl="2"/>
            <a:r>
              <a:rPr lang="es-ES" dirty="0" smtClean="0"/>
              <a:t>¿Quién es el autor? ¿Es especialista en la materia? ¿Pertenece a algún organismo o asociación?</a:t>
            </a:r>
          </a:p>
          <a:p>
            <a:pPr lvl="2"/>
            <a:r>
              <a:rPr lang="es-ES" dirty="0" smtClean="0"/>
              <a:t>¿El autor cita las fuentes de información utilizadas? ¿Se trata de un libro o una revista revisada por expertos?</a:t>
            </a:r>
          </a:p>
          <a:p>
            <a:pPr lvl="1"/>
            <a:r>
              <a:rPr lang="es-ES" dirty="0" smtClean="0"/>
              <a:t>Páginas web  </a:t>
            </a:r>
          </a:p>
          <a:p>
            <a:pPr lvl="2"/>
            <a:r>
              <a:rPr lang="es-ES" dirty="0" smtClean="0"/>
              <a:t>¿Quién ha escrito la página? ¿Es una persona o entidad cualificada? ¿El responsable es un autor, una institución, una empresa...? ¿Tiene e-mail, dirección de contacto, etc.?</a:t>
            </a:r>
          </a:p>
          <a:p>
            <a:pPr lvl="2"/>
            <a:endParaRPr lang="es-ES" dirty="0" smtClean="0"/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839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Documentación: evaluación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Actualidad</a:t>
            </a:r>
          </a:p>
          <a:p>
            <a:pPr lvl="1"/>
            <a:r>
              <a:rPr lang="es-ES" dirty="0" smtClean="0"/>
              <a:t>¿la información está actualizada? </a:t>
            </a:r>
          </a:p>
          <a:p>
            <a:pPr lvl="1"/>
            <a:r>
              <a:rPr lang="es-ES" dirty="0" smtClean="0"/>
              <a:t>¿es relevante que la información sea actual?</a:t>
            </a:r>
          </a:p>
          <a:p>
            <a:pPr lvl="2"/>
            <a:r>
              <a:rPr lang="es-ES" dirty="0" smtClean="0"/>
              <a:t>(contexto histórico-actual / teorías /metodología / datos…)</a:t>
            </a:r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3950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Personalizado 1">
      <a:dk1>
        <a:srgbClr val="000000"/>
      </a:dk1>
      <a:lt1>
        <a:srgbClr val="FFFFFF"/>
      </a:lt1>
      <a:dk2>
        <a:srgbClr val="9C1D22"/>
      </a:dk2>
      <a:lt2>
        <a:srgbClr val="C8C8B1"/>
      </a:lt2>
      <a:accent1>
        <a:srgbClr val="7A7A7A"/>
      </a:accent1>
      <a:accent2>
        <a:srgbClr val="9C1D22"/>
      </a:accent2>
      <a:accent3>
        <a:srgbClr val="526DB0"/>
      </a:accent3>
      <a:accent4>
        <a:srgbClr val="989AAC"/>
      </a:accent4>
      <a:accent5>
        <a:srgbClr val="3C5184"/>
      </a:accent5>
      <a:accent6>
        <a:srgbClr val="B4B392"/>
      </a:accent6>
      <a:hlink>
        <a:srgbClr val="908F63"/>
      </a:hlink>
      <a:folHlink>
        <a:srgbClr val="969696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4569</TotalTime>
  <Words>2146</Words>
  <Application>Microsoft Office PowerPoint</Application>
  <PresentationFormat>Presentación en pantalla (4:3)</PresentationFormat>
  <Paragraphs>465</Paragraphs>
  <Slides>39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39</vt:i4>
      </vt:variant>
    </vt:vector>
  </HeadingPairs>
  <TitlesOfParts>
    <vt:vector size="40" baseType="lpstr">
      <vt:lpstr>Intermedio</vt:lpstr>
      <vt:lpstr>Evaluación del Subprograma “Administración del Sistema Tributario”</vt:lpstr>
      <vt:lpstr>Objetivo</vt:lpstr>
      <vt:lpstr>Metodología</vt:lpstr>
      <vt:lpstr>Metodología</vt:lpstr>
      <vt:lpstr>¿Cómo proceder?</vt:lpstr>
      <vt:lpstr>Revisión de la literatura: evaluación</vt:lpstr>
      <vt:lpstr>Documentación: evaluación</vt:lpstr>
      <vt:lpstr>Documentación: evaluación</vt:lpstr>
      <vt:lpstr>Documentación: evaluación</vt:lpstr>
      <vt:lpstr>Documentación: evaluación</vt:lpstr>
      <vt:lpstr>Documentación: evaluación</vt:lpstr>
      <vt:lpstr>Documentación: evaluación</vt:lpstr>
      <vt:lpstr>Revisión de la literatura</vt:lpstr>
      <vt:lpstr>Revisión de la literatura</vt:lpstr>
      <vt:lpstr>Revisión de la literatura</vt:lpstr>
      <vt:lpstr>Revisión de la literatura</vt:lpstr>
      <vt:lpstr>Información de la Administación</vt:lpstr>
      <vt:lpstr>Información de la Administación</vt:lpstr>
      <vt:lpstr>Diseño del análisis</vt:lpstr>
      <vt:lpstr>Diseño del análisis</vt:lpstr>
      <vt:lpstr>Selección de variables</vt:lpstr>
      <vt:lpstr>Selección de variables</vt:lpstr>
      <vt:lpstr>Selección de variables</vt:lpstr>
      <vt:lpstr>Selección de variables</vt:lpstr>
      <vt:lpstr>Selección de variables</vt:lpstr>
      <vt:lpstr>Selección de variables</vt:lpstr>
      <vt:lpstr>Selección de variables: Limitaciones</vt:lpstr>
      <vt:lpstr>Resultados Análisis (RCE)</vt:lpstr>
      <vt:lpstr>Cuestiones adicionales</vt:lpstr>
      <vt:lpstr>Cuestiones adicionales</vt:lpstr>
      <vt:lpstr>Cuestiones adicionales</vt:lpstr>
      <vt:lpstr>Cuestiones adicionales</vt:lpstr>
      <vt:lpstr>Cuestiones adicionales</vt:lpstr>
      <vt:lpstr>Cuestiones adicionales</vt:lpstr>
      <vt:lpstr>Cuestiones adicionales</vt:lpstr>
      <vt:lpstr>Análisis de productividad</vt:lpstr>
      <vt:lpstr>Análisis de productividad</vt:lpstr>
      <vt:lpstr>Análisis de productividad</vt:lpstr>
      <vt:lpstr>Evaluación del Subprograma “Administración del Sistema Tributario”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Docencia en Economía en EEUU: enseñanzas para la aplicación del Plan Bolonia</dc:title>
  <dc:creator>JAC</dc:creator>
  <cp:lastModifiedBy>Salinas</cp:lastModifiedBy>
  <cp:revision>152</cp:revision>
  <dcterms:created xsi:type="dcterms:W3CDTF">2011-05-27T16:01:55Z</dcterms:created>
  <dcterms:modified xsi:type="dcterms:W3CDTF">2015-10-29T11:22:15Z</dcterms:modified>
</cp:coreProperties>
</file>